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38"/>
  </p:notesMasterIdLst>
  <p:handoutMasterIdLst>
    <p:handoutMasterId r:id="rId39"/>
  </p:handoutMasterIdLst>
  <p:sldIdLst>
    <p:sldId id="461" r:id="rId4"/>
    <p:sldId id="462" r:id="rId5"/>
    <p:sldId id="471" r:id="rId6"/>
    <p:sldId id="473" r:id="rId7"/>
    <p:sldId id="518" r:id="rId8"/>
    <p:sldId id="475" r:id="rId9"/>
    <p:sldId id="477" r:id="rId10"/>
    <p:sldId id="479" r:id="rId11"/>
    <p:sldId id="481" r:id="rId12"/>
    <p:sldId id="483" r:id="rId13"/>
    <p:sldId id="519" r:id="rId14"/>
    <p:sldId id="484" r:id="rId15"/>
    <p:sldId id="465" r:id="rId16"/>
    <p:sldId id="486" r:id="rId17"/>
    <p:sldId id="520" r:id="rId18"/>
    <p:sldId id="521" r:id="rId19"/>
    <p:sldId id="487" r:id="rId20"/>
    <p:sldId id="489" r:id="rId21"/>
    <p:sldId id="491" r:id="rId22"/>
    <p:sldId id="493" r:id="rId23"/>
    <p:sldId id="495" r:id="rId24"/>
    <p:sldId id="497" r:id="rId25"/>
    <p:sldId id="499" r:id="rId26"/>
    <p:sldId id="500" r:id="rId27"/>
    <p:sldId id="502" r:id="rId28"/>
    <p:sldId id="503" r:id="rId29"/>
    <p:sldId id="505" r:id="rId30"/>
    <p:sldId id="466" r:id="rId31"/>
    <p:sldId id="507" r:id="rId32"/>
    <p:sldId id="509" r:id="rId33"/>
    <p:sldId id="511" r:id="rId34"/>
    <p:sldId id="513" r:id="rId35"/>
    <p:sldId id="515" r:id="rId36"/>
    <p:sldId id="517" r:id="rId37"/>
  </p:sldIdLst>
  <p:sldSz cx="12190095" cy="6859270"/>
  <p:notesSz cx="6858000" cy="9144000"/>
  <p:custDataLst>
    <p:tags r:id="rId43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6" autoAdjust="0"/>
    <p:restoredTop sz="96310" autoAdjust="0"/>
  </p:normalViewPr>
  <p:slideViewPr>
    <p:cSldViewPr snapToGrid="0" showGuides="1">
      <p:cViewPr varScale="1">
        <p:scale>
          <a:sx n="111" d="100"/>
          <a:sy n="111" d="100"/>
        </p:scale>
        <p:origin x="534" y="84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-1738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8210-D540-4CA9-A344-52188275FA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850A-0AA3-4CBB-B1BB-3967CB376D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数学（深圳</a:t>
            </a:r>
            <a:r>
              <a:rPr lang="en-US" altLang="zh-CN" sz="2000" b="0" dirty="0" smtClean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45736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lang="en-US" altLang="zh-CN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一元二次方程的解法及应用</a:t>
            </a:r>
            <a:endParaRPr lang="zh-CN" altLang="en-US" sz="2200" b="1" kern="1200" dirty="0" smtClean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1" Type="http://schemas.openxmlformats.org/officeDocument/2006/relationships/package" Target="../embeddings/Document9.docx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emf"/><Relationship Id="rId7" Type="http://schemas.openxmlformats.org/officeDocument/2006/relationships/package" Target="../embeddings/Document10.docx"/><Relationship Id="rId6" Type="http://schemas.openxmlformats.org/officeDocument/2006/relationships/image" Target="file:///E:\&#35838;&#20214;\24&#28145;&#22323;&#25968;&#23398;\GD24SXZS7-1-3.TIF" TargetMode="External"/><Relationship Id="rId5" Type="http://schemas.openxmlformats.org/officeDocument/2006/relationships/image" Target="../media/image18.png"/><Relationship Id="rId4" Type="http://schemas.openxmlformats.org/officeDocument/2006/relationships/image" Target="file:///E:\&#35838;&#20214;\24&#28145;&#22323;&#25968;&#23398;\SZ24SXZSGT1-2.TIF" TargetMode="External"/><Relationship Id="rId3" Type="http://schemas.openxmlformats.org/officeDocument/2006/relationships/image" Target="../media/image17.png"/><Relationship Id="rId2" Type="http://schemas.openxmlformats.org/officeDocument/2006/relationships/image" Target="file:///E:\&#35838;&#20214;\24&#28145;&#22323;&#25968;&#23398;\GD24SXZS7-1-1.TIF" TargetMode="Externa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emf"/><Relationship Id="rId2" Type="http://schemas.openxmlformats.org/officeDocument/2006/relationships/package" Target="../embeddings/Document11.docx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1" Type="http://schemas.openxmlformats.org/officeDocument/2006/relationships/package" Target="../embeddings/Document12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1" Type="http://schemas.openxmlformats.org/officeDocument/2006/relationships/package" Target="../embeddings/Document13.docx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emf"/><Relationship Id="rId3" Type="http://schemas.openxmlformats.org/officeDocument/2006/relationships/package" Target="../embeddings/Document15.docx"/><Relationship Id="rId2" Type="http://schemas.openxmlformats.org/officeDocument/2006/relationships/image" Target="../media/image24.emf"/><Relationship Id="rId1" Type="http://schemas.openxmlformats.org/officeDocument/2006/relationships/package" Target="../embeddings/Document14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package" Target="../embeddings/Document17.docx"/><Relationship Id="rId3" Type="http://schemas.openxmlformats.org/officeDocument/2006/relationships/image" Target="../media/image27.emf"/><Relationship Id="rId2" Type="http://schemas.openxmlformats.org/officeDocument/2006/relationships/package" Target="../embeddings/Document16.docx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emf"/><Relationship Id="rId2" Type="http://schemas.openxmlformats.org/officeDocument/2006/relationships/package" Target="../embeddings/Document18.docx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1" Type="http://schemas.openxmlformats.org/officeDocument/2006/relationships/package" Target="../embeddings/Document19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emf"/><Relationship Id="rId1" Type="http://schemas.openxmlformats.org/officeDocument/2006/relationships/package" Target="../embeddings/Document20.docx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emf"/><Relationship Id="rId3" Type="http://schemas.openxmlformats.org/officeDocument/2006/relationships/package" Target="../embeddings/Document22.docx"/><Relationship Id="rId2" Type="http://schemas.openxmlformats.org/officeDocument/2006/relationships/image" Target="../media/image34.emf"/><Relationship Id="rId1" Type="http://schemas.openxmlformats.org/officeDocument/2006/relationships/package" Target="../embeddings/Document21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package" Target="../embeddings/Document3.docx"/><Relationship Id="rId4" Type="http://schemas.openxmlformats.org/officeDocument/2006/relationships/image" Target="../media/image8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7.emf"/><Relationship Id="rId1" Type="http://schemas.openxmlformats.org/officeDocument/2006/relationships/package" Target="../embeddings/Document1.docx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4.docx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emf"/><Relationship Id="rId2" Type="http://schemas.openxmlformats.org/officeDocument/2006/relationships/package" Target="../embeddings/Document6.docx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emf"/><Relationship Id="rId2" Type="http://schemas.openxmlformats.org/officeDocument/2006/relationships/package" Target="../embeddings/Document7.docx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package" Target="../embeddings/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31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76317" y="5577330"/>
            <a:ext cx="1976755" cy="461645"/>
            <a:chOff x="13463" y="7736"/>
            <a:chExt cx="3113" cy="727"/>
          </a:xfrm>
        </p:grpSpPr>
        <p:sp>
          <p:nvSpPr>
            <p:cNvPr id="35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13515" y="5577330"/>
            <a:ext cx="1976755" cy="461645"/>
            <a:chOff x="13463" y="7736"/>
            <a:chExt cx="3113" cy="727"/>
          </a:xfrm>
        </p:grpSpPr>
        <p:sp>
          <p:nvSpPr>
            <p:cNvPr id="38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1055751" y="1678726"/>
            <a:ext cx="97770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rgbClr val="009D96"/>
                </a:solidFill>
              </a:rPr>
              <a:t>第二单元　方程（组）与不等式（组）</a:t>
            </a:r>
            <a:endParaRPr lang="zh-CN" altLang="en-US" sz="4400" dirty="0">
              <a:solidFill>
                <a:srgbClr val="009D96"/>
              </a:solidFill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2660695" y="2709455"/>
            <a:ext cx="6567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0" dirty="0"/>
              <a:t>课时</a:t>
            </a:r>
            <a:r>
              <a:rPr lang="en-US" altLang="zh-CN" sz="3200" b="0" dirty="0"/>
              <a:t>7</a:t>
            </a:r>
            <a:r>
              <a:rPr lang="zh-CN" altLang="en-US" sz="3200" b="0" dirty="0"/>
              <a:t>　一元二次方程的解法及应用</a:t>
            </a:r>
            <a:endParaRPr lang="zh-CN" alt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32587" y="634035"/>
            <a:ext cx="11337155" cy="656846"/>
          </a:xfrm>
        </p:spPr>
        <p:txBody>
          <a:bodyPr/>
          <a:lstStyle/>
          <a:p>
            <a:pPr lvl="0" indent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五、一元二次方程的应用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38633" y="1619654"/>
          <a:ext cx="10725061" cy="4002446"/>
        </p:xfrm>
        <a:graphic>
          <a:graphicData uri="http://schemas.openxmlformats.org/drawingml/2006/table">
            <a:tbl>
              <a:tblPr firstRow="1" firstCol="1" bandRow="1"/>
              <a:tblGrid>
                <a:gridCol w="1946317"/>
                <a:gridCol w="8778744"/>
              </a:tblGrid>
              <a:tr h="1236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变化率问题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600" b="1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600" b="1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其中，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为基础量，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为平均增长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（下降）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率，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为连续增长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（下降）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两次后的量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利润问题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总利润＝总收入－总支出＝单件利润</a:t>
                      </a:r>
                      <a:r>
                        <a:rPr lang="en-US" sz="26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销售量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9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互赠、握手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问题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双循环：若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人互赠礼物，则一共赠送礼物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）件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单循环：若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人两两握手，则一共握手</a:t>
                      </a:r>
                      <a:r>
                        <a:rPr lang="zh-CN" sz="2600" b="1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altLang="zh-CN" sz="2600" b="1" kern="100" dirty="0" smtClean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26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）次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063394" y="4773344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51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63394" y="4773344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8200" y="1206500"/>
          <a:ext cx="10922000" cy="4330700"/>
        </p:xfrm>
        <a:graphic>
          <a:graphicData uri="http://schemas.openxmlformats.org/drawingml/2006/table">
            <a:tbl>
              <a:tblPr firstRow="1" firstCol="1" bandRow="1"/>
              <a:tblGrid>
                <a:gridCol w="1143000"/>
                <a:gridCol w="3784428"/>
                <a:gridCol w="2781472"/>
                <a:gridCol w="3213100"/>
              </a:tblGrid>
              <a:tr h="28321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矩形面积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问题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BC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CD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三边总长为</a:t>
                      </a: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m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0">
                <a:tc vMerge="1"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700" b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阴影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＝（</a:t>
                      </a: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）（</a:t>
                      </a: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7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700" b="1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700" b="1" kern="1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阴影</a:t>
                      </a:r>
                      <a:r>
                        <a:rPr lang="zh-CN" sz="27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＝（</a:t>
                      </a:r>
                      <a:r>
                        <a:rPr lang="en-US" sz="2700" b="1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7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7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700" b="1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7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）（</a:t>
                      </a:r>
                      <a:r>
                        <a:rPr lang="en-US" sz="2700" b="1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7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7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700" b="1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7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7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700" b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矩形</a:t>
                      </a:r>
                      <a:r>
                        <a:rPr lang="en-US" sz="27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ABCD</a:t>
                      </a:r>
                      <a:r>
                        <a:rPr lang="zh-CN" sz="27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endParaRPr lang="en-US" altLang="zh-CN" sz="2700" b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700" b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7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lang="en-US" sz="27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230" marR="6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 descr="E:\课件\24深圳数学\GD24SXZS7-1-1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31986"/>
            <a:ext cx="2174875" cy="17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课件\24深圳数学\SZ24SXZSGT1-2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31987"/>
            <a:ext cx="2076450" cy="16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E:\课件\24深圳数学\GD24SXZS7-1-3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25" y="1562100"/>
            <a:ext cx="2611887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861725" y="449580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7" imgW="11137900" imgH="1259205" progId="Word.Document.12">
                  <p:embed/>
                </p:oleObj>
              </mc:Choice>
              <mc:Fallback>
                <p:oleObj name="文档" r:id="rId7" imgW="11137900" imgH="1259205" progId="Word.Document.12">
                  <p:embed/>
                  <p:pic>
                    <p:nvPicPr>
                      <p:cNvPr id="0" name="图片 61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61725" y="449580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056794"/>
            <a:ext cx="11337155" cy="1949508"/>
          </a:xfrm>
        </p:spPr>
        <p:txBody>
          <a:bodyPr/>
          <a:lstStyle/>
          <a:p>
            <a:pPr lvl="0" indent="1435100"/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（北师教材改编）一次会议上，每两个参加会议的人都相互握了一次手，经统计所有人一共握了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66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次手，则这次会议到会的人数是多少？设这次会议到会的人数为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9" y="1271354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1"/>
          <p:cNvSpPr txBox="1"/>
          <p:nvPr/>
        </p:nvSpPr>
        <p:spPr>
          <a:xfrm>
            <a:off x="412038" y="3095202"/>
            <a:ext cx="11337155" cy="14539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170000"/>
              </a:lnSpc>
            </a:pPr>
            <a:r>
              <a:rPr lang="zh-CN" altLang="zh-CN" kern="100" dirty="0" smtClean="0">
                <a:ea typeface="仿宋" panose="02010609060101010101" pitchFamily="49" charset="-122"/>
              </a:rPr>
              <a:t>（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ea typeface="仿宋" panose="02010609060101010101" pitchFamily="49" charset="-122"/>
              </a:rPr>
              <a:t>）可列方程为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kern="100" dirty="0" smtClean="0">
                <a:ea typeface="仿宋" panose="02010609060101010101" pitchFamily="49" charset="-122"/>
              </a:rPr>
              <a:t>；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>
              <a:lnSpc>
                <a:spcPct val="170000"/>
              </a:lnSpc>
            </a:pPr>
            <a:r>
              <a:rPr lang="zh-CN" altLang="zh-CN" kern="100" dirty="0" smtClean="0">
                <a:ea typeface="仿宋" panose="02010609060101010101" pitchFamily="49" charset="-122"/>
              </a:rPr>
              <a:t>（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ea typeface="仿宋" panose="02010609060101010101" pitchFamily="49" charset="-122"/>
              </a:rPr>
              <a:t>）这次会议到会的人数为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____________.</a:t>
            </a:r>
            <a:r>
              <a:rPr lang="en-US" altLang="zh-CN" kern="100" dirty="0" smtClean="0">
                <a:cs typeface="Courier New" panose="02070309020205020404" pitchFamily="49" charset="0"/>
              </a:rPr>
              <a:t> 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990975" y="2845883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文档" r:id="rId2" imgW="11137900" imgH="992505" progId="Word.Document.12">
                  <p:embed/>
                </p:oleObj>
              </mc:Choice>
              <mc:Fallback>
                <p:oleObj name="文档" r:id="rId2" imgW="11137900" imgH="992505" progId="Word.Document.12">
                  <p:embed/>
                  <p:pic>
                    <p:nvPicPr>
                      <p:cNvPr id="0" name="图片 1127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90975" y="2845883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241643" y="40259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566814" y="3036730"/>
            <a:ext cx="743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核心知识讲练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323987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kern="100" dirty="0"/>
              <a:t>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一元二次方程的解法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2021</a:t>
            </a:r>
            <a:r>
              <a:rPr lang="zh-CN" altLang="en-US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的一个根是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．请用以下三种不同的方法解一元二次方程：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）因式分解法；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810895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75211" y="20370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  <p:sp>
        <p:nvSpPr>
          <p:cNvPr id="5" name="内容占位符 1"/>
          <p:cNvSpPr txBox="1"/>
          <p:nvPr/>
        </p:nvSpPr>
        <p:spPr>
          <a:xfrm>
            <a:off x="753110" y="3842782"/>
            <a:ext cx="11337155" cy="19495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因式分解</a:t>
            </a:r>
            <a:r>
              <a:rPr lang="zh-CN" altLang="zh-CN" kern="100" dirty="0">
                <a:solidFill>
                  <a:srgbClr val="FF0000"/>
                </a:solidFill>
              </a:rPr>
              <a:t>，得（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）（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，或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84995"/>
          </a:xfrm>
        </p:spPr>
        <p:txBody>
          <a:bodyPr/>
          <a:lstStyle/>
          <a:p>
            <a:pPr lvl="0"/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</a:rPr>
              <a:t>．请用以下三种不同的方法解一元二次方程：</a:t>
            </a:r>
            <a:r>
              <a:rPr lang="en-US" altLang="zh-CN" i="1" kern="100" dirty="0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</a:rPr>
              <a:t>－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000000"/>
                </a:solidFill>
              </a:rPr>
              <a:t>－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</a:rPr>
              <a:t>＝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/>
            <a:r>
              <a:rPr lang="zh-CN" altLang="zh-CN" kern="100" dirty="0">
                <a:solidFill>
                  <a:srgbClr val="000000"/>
                </a:solidFill>
              </a:rPr>
              <a:t>（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</a:rPr>
              <a:t>）配方法</a:t>
            </a:r>
            <a:r>
              <a:rPr lang="zh-CN" altLang="zh-CN" kern="100" dirty="0" smtClean="0">
                <a:solidFill>
                  <a:srgbClr val="000000"/>
                </a:solidFill>
              </a:rPr>
              <a:t>；</a:t>
            </a:r>
            <a:endParaRPr lang="zh-CN" altLang="en-US" dirty="0"/>
          </a:p>
        </p:txBody>
      </p:sp>
      <p:sp>
        <p:nvSpPr>
          <p:cNvPr id="3" name="内容占位符 1"/>
          <p:cNvSpPr txBox="1"/>
          <p:nvPr/>
        </p:nvSpPr>
        <p:spPr>
          <a:xfrm>
            <a:off x="577138" y="2031035"/>
            <a:ext cx="11337155" cy="3242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移项</a:t>
            </a:r>
            <a:r>
              <a:rPr lang="zh-CN" altLang="zh-CN" kern="100" dirty="0">
                <a:solidFill>
                  <a:srgbClr val="FF0000"/>
                </a:solidFill>
              </a:rPr>
              <a:t>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配方，得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两边开平方，得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±2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即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，或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所以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84995"/>
          </a:xfrm>
        </p:spPr>
        <p:txBody>
          <a:bodyPr/>
          <a:lstStyle/>
          <a:p>
            <a:pPr lvl="0"/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</a:rPr>
              <a:t>．请用以下三种不同的方法解一元二次方程：</a:t>
            </a:r>
            <a:r>
              <a:rPr lang="en-US" altLang="zh-CN" i="1" kern="100" dirty="0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</a:rPr>
              <a:t>－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000000"/>
                </a:solidFill>
              </a:rPr>
              <a:t>－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</a:rPr>
              <a:t>＝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/>
            <a:r>
              <a:rPr lang="zh-CN" altLang="zh-CN" kern="100" dirty="0">
                <a:solidFill>
                  <a:srgbClr val="000000"/>
                </a:solidFill>
              </a:rPr>
              <a:t>（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</a:rPr>
              <a:t>）公式法</a:t>
            </a:r>
            <a:r>
              <a:rPr lang="zh-CN" altLang="zh-CN" kern="100" dirty="0" smtClean="0">
                <a:solidFill>
                  <a:srgbClr val="000000"/>
                </a:solidFill>
              </a:rPr>
              <a:t>．</a:t>
            </a:r>
            <a:endParaRPr lang="zh-CN" altLang="en-US" dirty="0"/>
          </a:p>
        </p:txBody>
      </p:sp>
      <p:sp>
        <p:nvSpPr>
          <p:cNvPr id="3" name="内容占位符 1"/>
          <p:cNvSpPr txBox="1"/>
          <p:nvPr/>
        </p:nvSpPr>
        <p:spPr>
          <a:xfrm>
            <a:off x="589839" y="1967535"/>
            <a:ext cx="11337155" cy="13031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这里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 dirty="0">
                <a:solidFill>
                  <a:srgbClr val="FF0000"/>
                </a:solidFill>
              </a:rPr>
              <a:t>＝（－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zh-CN" kern="100" dirty="0">
                <a:solidFill>
                  <a:srgbClr val="FF0000"/>
                </a:solidFill>
              </a:rPr>
              <a:t>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16&gt;0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8991" y="344170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122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8991" y="344170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内容占位符 1"/>
          <p:cNvSpPr txBox="1"/>
          <p:nvPr/>
        </p:nvSpPr>
        <p:spPr>
          <a:xfrm>
            <a:off x="589839" y="4430713"/>
            <a:ext cx="11337155" cy="6568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即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．解一元二次方程：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8;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691438" y="1916735"/>
            <a:ext cx="11337155" cy="25958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整理</a:t>
            </a:r>
            <a:r>
              <a:rPr lang="zh-CN" altLang="zh-CN" kern="100" dirty="0">
                <a:solidFill>
                  <a:srgbClr val="FF0000"/>
                </a:solidFill>
              </a:rPr>
              <a:t>，得（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两边开平方，得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±2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即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，或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所以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x; 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　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627938" y="1472235"/>
            <a:ext cx="11337155" cy="19495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原</a:t>
            </a:r>
            <a:r>
              <a:rPr lang="zh-CN" altLang="zh-CN" kern="100" dirty="0">
                <a:solidFill>
                  <a:srgbClr val="FF0000"/>
                </a:solidFill>
              </a:rPr>
              <a:t>方程可变形为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因式分解，得（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，或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0344" y="3539422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33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0344" y="3539422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627939" y="1523035"/>
            <a:ext cx="11337155" cy="13031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这里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 dirty="0">
                <a:solidFill>
                  <a:srgbClr val="FF0000"/>
                </a:solidFill>
              </a:rPr>
              <a:t>＝（－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＞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37091" y="2976548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143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7091" y="2976548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37091" y="3965561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3" imgW="11137900" imgH="1259205" progId="Word.Document.12">
                  <p:embed/>
                </p:oleObj>
              </mc:Choice>
              <mc:Fallback>
                <p:oleObj name="文档" r:id="rId3" imgW="11137900" imgH="1259205" progId="Word.Document.12">
                  <p:embed/>
                  <p:pic>
                    <p:nvPicPr>
                      <p:cNvPr id="0" name="图片 143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091" y="3965561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656846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一元二次方程根的判别式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10" y="815340"/>
            <a:ext cx="2249170" cy="456565"/>
          </a:xfrm>
          <a:prstGeom prst="rect">
            <a:avLst/>
          </a:prstGeom>
        </p:spPr>
      </p:pic>
      <p:sp>
        <p:nvSpPr>
          <p:cNvPr id="4" name="内容占位符 1"/>
          <p:cNvSpPr txBox="1"/>
          <p:nvPr/>
        </p:nvSpPr>
        <p:spPr>
          <a:xfrm>
            <a:off x="521191" y="2655859"/>
            <a:ext cx="11337155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en-US" altLang="zh-CN" kern="100" dirty="0" smtClean="0">
                <a:cs typeface="Courier New" panose="02070309020205020404" pitchFamily="49" charset="0"/>
              </a:rPr>
              <a:t>A</a:t>
            </a:r>
            <a:r>
              <a:rPr lang="zh-CN" altLang="zh-CN" kern="100" dirty="0" smtClean="0"/>
              <a:t>．有两个不相等的实数根</a:t>
            </a:r>
            <a:r>
              <a:rPr lang="en-US" altLang="zh-CN" kern="100" dirty="0" smtClean="0">
                <a:cs typeface="Courier New" panose="02070309020205020404" pitchFamily="49" charset="0"/>
              </a:rPr>
              <a:t>    	B</a:t>
            </a:r>
            <a:r>
              <a:rPr lang="zh-CN" altLang="zh-CN" kern="100" dirty="0" smtClean="0"/>
              <a:t>．有两个相等的实数根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/>
            <a:r>
              <a:rPr lang="en-US" altLang="zh-CN" kern="100" dirty="0" smtClean="0">
                <a:cs typeface="Courier New" panose="02070309020205020404" pitchFamily="49" charset="0"/>
              </a:rPr>
              <a:t>C</a:t>
            </a:r>
            <a:r>
              <a:rPr lang="zh-CN" altLang="zh-CN" kern="100" dirty="0" smtClean="0"/>
              <a:t>．没有实数根</a:t>
            </a:r>
            <a:r>
              <a:rPr lang="en-US" altLang="zh-CN" kern="100" dirty="0" smtClean="0">
                <a:cs typeface="Courier New" panose="02070309020205020404" pitchFamily="49" charset="0"/>
              </a:rPr>
              <a:t>    	D</a:t>
            </a:r>
            <a:r>
              <a:rPr lang="zh-CN" altLang="zh-CN" kern="100" dirty="0" smtClean="0"/>
              <a:t>．无法确定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/>
            <a:r>
              <a:rPr lang="en-US" altLang="zh-CN" kern="100" dirty="0" smtClean="0">
                <a:cs typeface="Courier New" panose="02070309020205020404" pitchFamily="49" charset="0"/>
              </a:rPr>
              <a:t>5</a:t>
            </a:r>
            <a:r>
              <a:rPr lang="zh-CN" altLang="zh-CN" kern="100" dirty="0" smtClean="0"/>
              <a:t>．</a:t>
            </a:r>
            <a:r>
              <a:rPr lang="zh-CN" altLang="zh-CN" kern="100" dirty="0" smtClean="0">
                <a:ea typeface="仿宋" panose="02010609060101010101" pitchFamily="49" charset="-122"/>
              </a:rPr>
              <a:t>（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2018</a:t>
            </a:r>
            <a:r>
              <a:rPr lang="zh-CN" altLang="zh-CN" kern="100" dirty="0" smtClean="0">
                <a:ea typeface="仿宋" panose="02010609060101010101" pitchFamily="49" charset="-122"/>
              </a:rPr>
              <a:t>广东）</a:t>
            </a:r>
            <a:r>
              <a:rPr lang="zh-CN" altLang="zh-CN" kern="100" dirty="0" smtClean="0"/>
              <a:t>关于</a:t>
            </a:r>
            <a:r>
              <a:rPr lang="en-US" altLang="zh-CN" i="1" kern="100" dirty="0" smtClean="0">
                <a:cs typeface="Courier New" panose="02070309020205020404" pitchFamily="49" charset="0"/>
              </a:rPr>
              <a:t>x</a:t>
            </a:r>
            <a:r>
              <a:rPr lang="zh-CN" altLang="zh-CN" kern="100" dirty="0" smtClean="0"/>
              <a:t>的一元二次方程</a:t>
            </a:r>
            <a:r>
              <a:rPr lang="en-US" altLang="zh-CN" i="1" kern="100" dirty="0" smtClean="0"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 smtClean="0">
                <a:cs typeface="Courier New" panose="02070309020205020404" pitchFamily="49" charset="0"/>
              </a:rPr>
              <a:t>2</a:t>
            </a:r>
            <a:r>
              <a:rPr lang="zh-CN" altLang="zh-CN" kern="100" dirty="0" smtClean="0"/>
              <a:t>－</a:t>
            </a:r>
            <a:r>
              <a:rPr lang="en-US" altLang="zh-CN" kern="100" dirty="0" smtClean="0">
                <a:cs typeface="Courier New" panose="02070309020205020404" pitchFamily="49" charset="0"/>
              </a:rPr>
              <a:t>3</a:t>
            </a:r>
            <a:r>
              <a:rPr lang="en-US" altLang="zh-CN" i="1" kern="100" dirty="0" smtClean="0">
                <a:cs typeface="Courier New" panose="02070309020205020404" pitchFamily="49" charset="0"/>
              </a:rPr>
              <a:t>x</a:t>
            </a:r>
            <a:r>
              <a:rPr lang="zh-CN" altLang="zh-CN" kern="100" dirty="0" smtClean="0"/>
              <a:t>＋</a:t>
            </a:r>
            <a:r>
              <a:rPr lang="en-US" altLang="zh-CN" i="1" kern="100" dirty="0" smtClean="0">
                <a:cs typeface="Courier New" panose="02070309020205020404" pitchFamily="49" charset="0"/>
              </a:rPr>
              <a:t>m</a:t>
            </a:r>
            <a:r>
              <a:rPr lang="zh-CN" altLang="zh-CN" kern="100" dirty="0" smtClean="0"/>
              <a:t>＝</a:t>
            </a:r>
            <a:r>
              <a:rPr lang="en-US" altLang="zh-CN" kern="100" dirty="0" smtClean="0">
                <a:cs typeface="Courier New" panose="02070309020205020404" pitchFamily="49" charset="0"/>
              </a:rPr>
              <a:t>0</a:t>
            </a:r>
            <a:r>
              <a:rPr lang="zh-CN" altLang="zh-CN" kern="100" dirty="0" smtClean="0"/>
              <a:t>有两个不相等的实数根，则实数</a:t>
            </a:r>
            <a:r>
              <a:rPr lang="en-US" altLang="zh-CN" i="1" kern="100" dirty="0" smtClean="0">
                <a:cs typeface="Courier New" panose="02070309020205020404" pitchFamily="49" charset="0"/>
              </a:rPr>
              <a:t>m</a:t>
            </a:r>
            <a:r>
              <a:rPr lang="zh-CN" altLang="zh-CN" kern="100" dirty="0" smtClean="0"/>
              <a:t>的取值范围是（　　）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30344" y="1133475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文档" r:id="rId2" imgW="11137900" imgH="1852930" progId="Word.Document.12">
                  <p:embed/>
                </p:oleObj>
              </mc:Choice>
              <mc:Fallback>
                <p:oleObj name="文档" r:id="rId2" imgW="11137900" imgH="1852930" progId="Word.Document.12">
                  <p:embed/>
                  <p:pic>
                    <p:nvPicPr>
                      <p:cNvPr id="0" name="图片 820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344" y="1133475"/>
                        <a:ext cx="111188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0343" y="51879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文档" r:id="rId4" imgW="11137900" imgH="1259205" progId="Word.Document.12">
                  <p:embed/>
                </p:oleObj>
              </mc:Choice>
              <mc:Fallback>
                <p:oleObj name="文档" r:id="rId4" imgW="11137900" imgH="1259205" progId="Word.Document.12">
                  <p:embed/>
                  <p:pic>
                    <p:nvPicPr>
                      <p:cNvPr id="0" name="图片 82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343" y="51879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322836" y="213263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29436" y="470283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761035"/>
            <a:ext cx="11337155" cy="738664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．已知关于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的一元二次方程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是方程的一个解，则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）若方程有两个相等的实数根，则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）若方程有实数根，求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的取值范围．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25311" y="149969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727613" y="2200263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sp>
        <p:nvSpPr>
          <p:cNvPr id="5" name="内容占位符 1"/>
          <p:cNvSpPr txBox="1"/>
          <p:nvPr/>
        </p:nvSpPr>
        <p:spPr>
          <a:xfrm>
            <a:off x="678739" y="3424047"/>
            <a:ext cx="11337155" cy="25958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根据</a:t>
            </a:r>
            <a:r>
              <a:rPr lang="zh-CN" altLang="zh-CN" kern="100" dirty="0">
                <a:solidFill>
                  <a:srgbClr val="FF0000"/>
                </a:solidFill>
              </a:rPr>
              <a:t>题意，得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Δ</a:t>
            </a:r>
            <a:r>
              <a:rPr lang="zh-CN" altLang="zh-CN" kern="100" dirty="0">
                <a:solidFill>
                  <a:srgbClr val="FF0000"/>
                </a:solidFill>
              </a:rPr>
              <a:t>＝（－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zh-CN" kern="100" dirty="0">
                <a:solidFill>
                  <a:srgbClr val="FF0000"/>
                </a:solidFill>
              </a:rPr>
              <a:t>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lang="zh-CN" altLang="zh-CN" kern="100" dirty="0">
                <a:solidFill>
                  <a:srgbClr val="FF0000"/>
                </a:solidFill>
              </a:rPr>
              <a:t>方程有实数根，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≥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≥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zh-CN" altLang="zh-CN" kern="100" dirty="0">
                <a:solidFill>
                  <a:srgbClr val="FF0000"/>
                </a:solidFill>
              </a:rPr>
              <a:t>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≥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且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时，方程有实数根．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951535"/>
            <a:ext cx="11337155" cy="2031325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一元二次方程的根与系数的关系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随州）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已知关于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的一元二次方程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的两个实数根分别为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1118870"/>
            <a:ext cx="2249170" cy="456565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3248025"/>
          <a:ext cx="1111885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文档" r:id="rId2" imgW="11137900" imgH="1456055" progId="Word.Document.12">
                  <p:embed/>
                </p:oleObj>
              </mc:Choice>
              <mc:Fallback>
                <p:oleObj name="文档" r:id="rId2" imgW="11137900" imgH="1456055" progId="Word.Document.12">
                  <p:embed/>
                  <p:pic>
                    <p:nvPicPr>
                      <p:cNvPr id="0" name="图片 92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575" y="3248025"/>
                        <a:ext cx="11118850" cy="145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7461711" y="23909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60573" y="38785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±1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970318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一元二次方程的应用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．某种商品原来每件售价为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元，经过连续两次降价后，该种商品每件售价为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元，设平均每次降价的百分率为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，根据题意，所列方程正确的是（　　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96    	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96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96    	D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96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821690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80104" y="267969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84995"/>
          </a:xfrm>
        </p:spPr>
        <p:txBody>
          <a:bodyPr/>
          <a:lstStyle/>
          <a:p>
            <a:pPr lvl="0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lang="zh-CN" altLang="en-US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一个矩形周长为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厘米．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）当矩形面积为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180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平方厘米时，长、宽分别为多少？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38200" y="1959598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153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1959598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内容占位符 1"/>
          <p:cNvSpPr txBox="1"/>
          <p:nvPr/>
        </p:nvSpPr>
        <p:spPr>
          <a:xfrm>
            <a:off x="729047" y="2787579"/>
            <a:ext cx="11337155" cy="25958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依题意，得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28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180.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solidFill>
                  <a:srgbClr val="FF0000"/>
                </a:solidFill>
                <a:ea typeface="楷体" panose="02010609060101010101" pitchFamily="49" charset="-122"/>
              </a:rPr>
              <a:t>（舍去）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18.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28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18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solidFill>
                  <a:srgbClr val="FF0000"/>
                </a:solidFill>
              </a:rPr>
              <a:t>（厘米）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答：长为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18</a:t>
            </a:r>
            <a:r>
              <a:rPr lang="zh-CN" altLang="zh-CN" kern="100" dirty="0">
                <a:solidFill>
                  <a:srgbClr val="FF0000"/>
                </a:solidFill>
              </a:rPr>
              <a:t>厘米，宽为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solidFill>
                  <a:srgbClr val="FF0000"/>
                </a:solidFill>
              </a:rPr>
              <a:t>厘米．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208839" y="634035"/>
            <a:ext cx="11337155" cy="738664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）能围成面积为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平方厘米的矩形吗？请说明理由．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412039" y="1359034"/>
            <a:ext cx="11337155" cy="4534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不能</a:t>
            </a:r>
            <a:r>
              <a:rPr lang="zh-CN" altLang="zh-CN" kern="100" dirty="0">
                <a:solidFill>
                  <a:srgbClr val="FF0000"/>
                </a:solidFill>
              </a:rPr>
              <a:t>．理由如下：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设矩形的长为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厘米，则宽为（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28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）厘米．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根据题意，得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28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整理，得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28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lang="zh-CN" altLang="zh-CN" i="1" kern="100" dirty="0">
                <a:solidFill>
                  <a:srgbClr val="FF0000"/>
                </a:solidFill>
              </a:rPr>
              <a:t>Δ</a:t>
            </a:r>
            <a:r>
              <a:rPr lang="zh-CN" altLang="zh-CN" kern="100" dirty="0">
                <a:solidFill>
                  <a:srgbClr val="FF0000"/>
                </a:solidFill>
              </a:rPr>
              <a:t>＝（－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28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784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800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16</a:t>
            </a:r>
            <a:r>
              <a:rPr lang="zh-CN" altLang="zh-CN" kern="100" dirty="0">
                <a:solidFill>
                  <a:srgbClr val="FF0000"/>
                </a:solidFill>
              </a:rPr>
              <a:t>＜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zh-CN" altLang="zh-CN" kern="100" dirty="0">
                <a:solidFill>
                  <a:srgbClr val="FF0000"/>
                </a:solidFill>
              </a:rPr>
              <a:t>原方程无解．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zh-CN" altLang="zh-CN" kern="100" dirty="0">
                <a:solidFill>
                  <a:srgbClr val="FF0000"/>
                </a:solidFill>
              </a:rPr>
              <a:t>不能围成面积为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 dirty="0">
                <a:solidFill>
                  <a:srgbClr val="FF0000"/>
                </a:solidFill>
              </a:rPr>
              <a:t>平方厘米的矩形．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970318"/>
          </a:xfrm>
        </p:spPr>
        <p:txBody>
          <a:bodyPr/>
          <a:lstStyle/>
          <a:p>
            <a:pPr lvl="0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某蔬菜店以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千克的价格购进某种绿色蔬菜若干，以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千克的价格出售，每天可售出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千克．通过调查发现，这种蔬菜每千克的售价每降低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元，每天可多售出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千克，为保证每天至少售出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260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千克，蔬菜店决定降价销售．若将这种蔬菜每千克的售价降低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）降价之后，这种蔬菜每天的销售量是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千克；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（用含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的代数式表示）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60088" y="3332490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100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dirty="0">
                <a:solidFill>
                  <a:srgbClr val="FF0000"/>
                </a:solidFill>
              </a:rPr>
              <a:t>200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）若想销售这种蔬菜每天盈利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元，则每千克的售价需降低多少元？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500939" y="1777035"/>
            <a:ext cx="11337155" cy="4534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dirty="0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  <a:r>
              <a:rPr lang="zh-CN" altLang="zh-CN" kern="100" dirty="0" smtClean="0">
                <a:solidFill>
                  <a:srgbClr val="FF0000"/>
                </a:solidFill>
              </a:rPr>
              <a:t>根据</a:t>
            </a:r>
            <a:r>
              <a:rPr lang="zh-CN" altLang="zh-CN" kern="100" dirty="0">
                <a:solidFill>
                  <a:srgbClr val="FF0000"/>
                </a:solidFill>
              </a:rPr>
              <a:t>题意，得（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整理，得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0.5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0.5</a:t>
            </a:r>
            <a:r>
              <a:rPr lang="zh-CN" altLang="zh-CN" kern="100" dirty="0">
                <a:solidFill>
                  <a:srgbClr val="FF0000"/>
                </a:solidFill>
              </a:rPr>
              <a:t>时，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0.5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 dirty="0">
                <a:solidFill>
                  <a:srgbClr val="FF0000"/>
                </a:solidFill>
              </a:rPr>
              <a:t>＜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260</a:t>
            </a:r>
            <a:r>
              <a:rPr lang="zh-CN" altLang="zh-CN" kern="100" dirty="0">
                <a:solidFill>
                  <a:srgbClr val="FF0000"/>
                </a:solidFill>
              </a:rPr>
              <a:t>，不符合题意，舍去；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时，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300</a:t>
            </a:r>
            <a:r>
              <a:rPr lang="zh-CN" altLang="zh-CN" kern="100" dirty="0">
                <a:solidFill>
                  <a:srgbClr val="FF0000"/>
                </a:solidFill>
              </a:rPr>
              <a:t>＞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260</a:t>
            </a:r>
            <a:r>
              <a:rPr lang="zh-CN" altLang="zh-CN" kern="100" dirty="0">
                <a:solidFill>
                  <a:srgbClr val="FF0000"/>
                </a:solidFill>
              </a:rPr>
              <a:t>，符合题意．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答：每千克的售价需降低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元．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399339" y="811835"/>
            <a:ext cx="11337155" cy="5262979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新疆）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用配方法解一元二次方程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，配方后得到的方程是（　　）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28    	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28    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   	D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河南）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的一元二次方程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的根的情况是（　　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．有两个不相等的实数根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．有两个相等的实数根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．只有一个实数根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D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．没有实数根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3636" y="15798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95436" y="41325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32588" y="675131"/>
            <a:ext cx="11337155" cy="4616648"/>
          </a:xfrm>
        </p:spPr>
        <p:txBody>
          <a:bodyPr/>
          <a:lstStyle/>
          <a:p>
            <a:pPr lvl="0" indent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一、一元二次方程</a:t>
            </a:r>
            <a:endParaRPr lang="zh-CN" altLang="zh-CN" sz="1050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．概念：只含有一个未知数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的整式方程，并且都可以化成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为常数，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的形式，这样的方程叫做一元二次方程．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．一般形式：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（其中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为常数，且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1438275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若一个一元二次方程满足：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常数项不为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有一个根为－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则符合条件的一个方程可以是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________________.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（写出一个即可）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8" y="4070811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14698" y="4653290"/>
            <a:ext cx="156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027735"/>
            <a:ext cx="11337155" cy="3323987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en-US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已知一元二次方程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有两个相等的实数根，则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广东）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若一元二次方程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为常数）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的两根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满足－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，则符合条件的一个方程为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_________________________.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5711" y="18211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12722" y="3700790"/>
            <a:ext cx="4089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zh-CN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（答案不唯一）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．解方程：（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2;  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666039" y="1372699"/>
            <a:ext cx="11337155" cy="19495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原</a:t>
            </a:r>
            <a:r>
              <a:rPr lang="zh-CN" altLang="zh-CN" kern="100" dirty="0">
                <a:solidFill>
                  <a:srgbClr val="FF0000"/>
                </a:solidFill>
              </a:rPr>
              <a:t>方程可变形为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，或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75191" y="3433014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63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75191" y="3433014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564438" y="1372699"/>
            <a:ext cx="11337155" cy="19495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将</a:t>
            </a:r>
            <a:r>
              <a:rPr lang="zh-CN" altLang="zh-CN" kern="100" dirty="0">
                <a:solidFill>
                  <a:srgbClr val="FF0000"/>
                </a:solidFill>
              </a:rPr>
              <a:t>原方程化为一般形式，得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这里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 dirty="0">
                <a:solidFill>
                  <a:srgbClr val="FF0000"/>
                </a:solidFill>
              </a:rPr>
              <a:t>＝（－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zh-CN" kern="100" dirty="0">
                <a:solidFill>
                  <a:srgbClr val="FF0000"/>
                </a:solidFill>
              </a:rPr>
              <a:t>（－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13&gt;0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73590" y="3566364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174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3590" y="3566364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73590" y="4565741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文档" r:id="rId3" imgW="11137900" imgH="1259205" progId="Word.Document.12">
                  <p:embed/>
                </p:oleObj>
              </mc:Choice>
              <mc:Fallback>
                <p:oleObj name="文档" r:id="rId3" imgW="11137900" imgH="1259205" progId="Word.Document.12">
                  <p:embed/>
                  <p:pic>
                    <p:nvPicPr>
                      <p:cNvPr id="0" name="图片 174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590" y="4565741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532435"/>
            <a:ext cx="11337155" cy="3392980"/>
          </a:xfrm>
        </p:spPr>
        <p:txBody>
          <a:bodyPr/>
          <a:lstStyle/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绿水青山就是金山银山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，为切实提高农户的收入，某村引进无花果种植项目．某农户原计划种植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棵无花果树，一棵无花果树平均结无花果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1 000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个．为进一步增加收入，该农户现准备多种一些无花果树，试验发现：每多种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棵无花果树，每棵无花果树的产量就会减少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个，而且多种的无花果树不能超过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棵．要使产量增加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22.2%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，则应该多种多少棵无花果树？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292101" y="3707435"/>
            <a:ext cx="11760200" cy="28328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  <a:r>
              <a:rPr lang="zh-CN" altLang="zh-CN" kern="100" dirty="0">
                <a:solidFill>
                  <a:srgbClr val="FF0000"/>
                </a:solidFill>
              </a:rPr>
              <a:t>设多种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棵无花果树．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根据题意，得（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）（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1 000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1 000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22.2%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370.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∵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370</a:t>
            </a:r>
            <a:r>
              <a:rPr lang="zh-CN" altLang="zh-CN" kern="100" dirty="0">
                <a:solidFill>
                  <a:srgbClr val="FF0000"/>
                </a:solidFill>
              </a:rPr>
              <a:t>＞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zh-CN" altLang="zh-CN" kern="100" dirty="0">
                <a:solidFill>
                  <a:srgbClr val="FF0000"/>
                </a:solidFill>
              </a:rPr>
              <a:t>不符合题意，舍去．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答：应该多种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</a:t>
            </a:r>
            <a:r>
              <a:rPr lang="zh-CN" altLang="zh-CN" kern="100" dirty="0">
                <a:solidFill>
                  <a:srgbClr val="FF0000"/>
                </a:solidFill>
              </a:rPr>
              <a:t>棵无花果树．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189383"/>
            <a:ext cx="11337155" cy="5262979"/>
          </a:xfrm>
        </p:spPr>
        <p:txBody>
          <a:bodyPr/>
          <a:lstStyle/>
          <a:p>
            <a:pPr lvl="0" indent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【应用意识】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，某校团委准备在艺术节期间举办学生绘画展览，为美化画面，在长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 cm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，宽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 cm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的矩形画面四周镶上宽度相等的彩纸，并使彩纸的面积恰好与原画面的面积相等．设彩纸的宽度为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cm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，根据题意可列方程（　　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600    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600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1 200    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1 200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684205" y="5635404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 dirty="0"/>
              <a:t>图</a:t>
            </a:r>
            <a:r>
              <a:rPr lang="en-US" altLang="zh-CN" kern="100" dirty="0">
                <a:cs typeface="Courier New" panose="02070309020205020404" pitchFamily="49" charset="0"/>
              </a:rPr>
              <a:t>1</a:t>
            </a:r>
            <a:endParaRPr lang="en-US" altLang="zh-CN" kern="100" dirty="0">
              <a:cs typeface="Courier New" panose="02070309020205020404" pitchFamily="49" charset="0"/>
            </a:endParaRPr>
          </a:p>
        </p:txBody>
      </p:sp>
      <p:pic>
        <p:nvPicPr>
          <p:cNvPr id="7170" name="Picture 2" descr="GD24SXZS7-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3515299"/>
            <a:ext cx="2546094" cy="195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" y="704265"/>
            <a:ext cx="1876547" cy="4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16336" y="32536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504506" y="685406"/>
            <a:ext cx="11337155" cy="637675"/>
          </a:xfrm>
        </p:spPr>
        <p:txBody>
          <a:bodyPr/>
          <a:lstStyle/>
          <a:p>
            <a:pPr lvl="0" indent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二、一元二次方程的解法</a:t>
            </a:r>
            <a:endParaRPr lang="zh-CN" altLang="zh-CN" sz="2800" b="1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22811" y="1622979"/>
          <a:ext cx="1111885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1" imgW="11137900" imgH="4463415" progId="Word.Document.12">
                  <p:embed/>
                </p:oleObj>
              </mc:Choice>
              <mc:Fallback>
                <p:oleObj name="文档" r:id="rId1" imgW="11137900" imgH="4463415" progId="Word.Document.12">
                  <p:embed/>
                  <p:pic>
                    <p:nvPicPr>
                      <p:cNvPr id="0" name="图片 10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2811" y="1622979"/>
                        <a:ext cx="11118850" cy="445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528175" y="2420938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档" r:id="rId3" imgW="11137900" imgH="595630" progId="Word.Document.12">
                  <p:embed/>
                </p:oleObj>
              </mc:Choice>
              <mc:Fallback>
                <p:oleObj name="文档" r:id="rId3" imgW="11137900" imgH="595630" progId="Word.Document.12">
                  <p:embed/>
                  <p:pic>
                    <p:nvPicPr>
                      <p:cNvPr id="0" name="图片 105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8175" y="2420938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248775" y="3655496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档" r:id="rId5" imgW="11137900" imgH="595630" progId="Word.Document.12">
                  <p:embed/>
                </p:oleObj>
              </mc:Choice>
              <mc:Fallback>
                <p:oleObj name="文档" r:id="rId5" imgW="11137900" imgH="595630" progId="Word.Document.12">
                  <p:embed/>
                  <p:pic>
                    <p:nvPicPr>
                      <p:cNvPr id="0" name="图片 10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48775" y="3655496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7538" y="1441450"/>
          <a:ext cx="11118850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档" r:id="rId1" imgW="11137900" imgH="4414520" progId="Word.Document.12">
                  <p:embed/>
                </p:oleObj>
              </mc:Choice>
              <mc:Fallback>
                <p:oleObj name="文档" r:id="rId1" imgW="11137900" imgH="4414520" progId="Word.Document.12">
                  <p:embed/>
                  <p:pic>
                    <p:nvPicPr>
                      <p:cNvPr id="0" name="图片 20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538" y="1441450"/>
                        <a:ext cx="11118850" cy="440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512175" y="231140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档" r:id="rId3" imgW="11137900" imgH="992505" progId="Word.Document.12">
                  <p:embed/>
                </p:oleObj>
              </mc:Choice>
              <mc:Fallback>
                <p:oleObj name="文档" r:id="rId3" imgW="11137900" imgH="992505" progId="Word.Document.12">
                  <p:embed/>
                  <p:pic>
                    <p:nvPicPr>
                      <p:cNvPr id="0" name="图片 20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12175" y="231140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01765" y="1141255"/>
            <a:ext cx="11337155" cy="2031325"/>
          </a:xfrm>
        </p:spPr>
        <p:txBody>
          <a:bodyPr/>
          <a:lstStyle/>
          <a:p>
            <a:pPr lvl="0" indent="161290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的根是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的根是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的根是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" y="1336543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23267" y="1223056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＝－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10623" y="1851635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88930" y="2491955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＝－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/>
          </a:p>
        </p:txBody>
      </p:sp>
      <p:sp>
        <p:nvSpPr>
          <p:cNvPr id="7" name="内容占位符 1"/>
          <p:cNvSpPr txBox="1"/>
          <p:nvPr/>
        </p:nvSpPr>
        <p:spPr>
          <a:xfrm>
            <a:off x="389895" y="3384266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zh-CN" altLang="zh-CN" kern="100" dirty="0" smtClean="0">
                <a:ea typeface="仿宋" panose="02010609060101010101" pitchFamily="49" charset="-122"/>
              </a:rPr>
              <a:t>（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 smtClean="0">
                <a:ea typeface="仿宋" panose="02010609060101010101" pitchFamily="49" charset="-122"/>
              </a:rPr>
              <a:t>）方程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ea typeface="仿宋" panose="02010609060101010101" pitchFamily="49" charset="-122"/>
              </a:rPr>
              <a:t>＋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 smtClean="0">
                <a:ea typeface="仿宋" panose="02010609060101010101" pitchFamily="49" charset="-122"/>
              </a:rPr>
              <a:t>－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ea typeface="仿宋" panose="02010609060101010101" pitchFamily="49" charset="-122"/>
              </a:rPr>
              <a:t>＝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 smtClean="0">
                <a:ea typeface="仿宋" panose="02010609060101010101" pitchFamily="49" charset="-122"/>
              </a:rPr>
              <a:t>的根是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______________________________.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10623" y="3073231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2" imgW="11137900" imgH="992505" progId="Word.Document.12">
                  <p:embed/>
                </p:oleObj>
              </mc:Choice>
              <mc:Fallback>
                <p:oleObj name="文档" r:id="rId2" imgW="11137900" imgH="992505" progId="Word.Document.12">
                  <p:embed/>
                  <p:pic>
                    <p:nvPicPr>
                      <p:cNvPr id="0" name="图片 1024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0623" y="3073231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5262979"/>
          </a:xfrm>
        </p:spPr>
        <p:txBody>
          <a:bodyPr/>
          <a:lstStyle/>
          <a:p>
            <a:pPr lvl="0" indent="92075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三、一元二次方程根的判别式</a:t>
            </a:r>
            <a:endParaRPr lang="zh-CN" altLang="zh-CN" sz="2800" b="1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）的根的判别式为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，也把它记作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800" b="1" kern="100" baseline="30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en-US" altLang="zh-CN" sz="2800" b="1" kern="100" dirty="0" smtClean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⇔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一元二次方程有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的实数根；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en-US" altLang="zh-CN" sz="2800" b="1" kern="100" dirty="0" smtClean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⇔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一元二次方程有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的实数根；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en-US" altLang="zh-CN" sz="2800" b="1" kern="100" dirty="0" smtClean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⇔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⑥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实数根．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注：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题目中若有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一元二次方程有解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有实数根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有两个解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，都说明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69728" y="266610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两个不等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69728" y="329254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两个相等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627607" y="396833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没有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42861" y="2136367"/>
            <a:ext cx="11337155" cy="2677656"/>
          </a:xfrm>
        </p:spPr>
        <p:txBody>
          <a:bodyPr/>
          <a:lstStyle/>
          <a:p>
            <a:pPr lvl="0" indent="1520825">
              <a:spcAft>
                <a:spcPts val="0"/>
              </a:spcAft>
            </a:pPr>
            <a:endParaRPr lang="en-US" altLang="zh-CN" sz="2800" b="1" kern="100" dirty="0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Courier New" panose="02070309020205020404" pitchFamily="49" charset="0"/>
            </a:endParaRPr>
          </a:p>
          <a:p>
            <a:pPr lvl="0" indent="719455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其中有两个不等的实数根的是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；有两个相等的实数根的是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；有实数根的是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；没有实数根的是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3" y="1445154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61166" y="1087242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文档" r:id="rId2" imgW="11137900" imgH="1852930" progId="Word.Document.12">
                  <p:embed/>
                </p:oleObj>
              </mc:Choice>
              <mc:Fallback>
                <p:oleObj name="文档" r:id="rId2" imgW="11137900" imgH="1852930" progId="Word.Document.12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166" y="1087242"/>
                        <a:ext cx="111188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672641" y="288429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41941" y="353304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68604" y="353304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①④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35924" y="416083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839985"/>
            <a:ext cx="11337155" cy="637675"/>
          </a:xfrm>
        </p:spPr>
        <p:txBody>
          <a:bodyPr/>
          <a:lstStyle/>
          <a:p>
            <a:pPr lvl="0" indent="0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四、一元二次方程的根与系数的关系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412039" y="3531460"/>
            <a:ext cx="11557354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46200" eaLnBrk="1"/>
            <a:r>
              <a:rPr lang="zh-CN" altLang="zh-CN" kern="100" dirty="0" smtClean="0"/>
              <a:t>　</a:t>
            </a:r>
            <a:r>
              <a:rPr lang="en-US" altLang="zh-CN" kern="100" dirty="0" smtClean="0">
                <a:cs typeface="Courier New" panose="02070309020205020404" pitchFamily="49" charset="0"/>
              </a:rPr>
              <a:t>4.</a:t>
            </a:r>
            <a:r>
              <a:rPr lang="zh-CN" altLang="zh-CN" kern="100" dirty="0" smtClean="0">
                <a:ea typeface="仿宋" panose="02010609060101010101" pitchFamily="49" charset="-122"/>
              </a:rPr>
              <a:t>一元二次方程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ea typeface="仿宋" panose="02010609060101010101" pitchFamily="49" charset="-122"/>
              </a:rPr>
              <a:t>－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 smtClean="0">
                <a:ea typeface="仿宋" panose="02010609060101010101" pitchFamily="49" charset="-122"/>
              </a:rPr>
              <a:t>＋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ea typeface="仿宋" panose="02010609060101010101" pitchFamily="49" charset="-122"/>
              </a:rPr>
              <a:t>＝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 smtClean="0">
                <a:ea typeface="仿宋" panose="02010609060101010101" pitchFamily="49" charset="-122"/>
              </a:rPr>
              <a:t>的两根分别为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ea typeface="仿宋" panose="02010609060101010101" pitchFamily="49" charset="-122"/>
              </a:rPr>
              <a:t>，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ea typeface="仿宋" panose="02010609060101010101" pitchFamily="49" charset="-122"/>
              </a:rPr>
              <a:t>，则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ea typeface="仿宋" panose="02010609060101010101" pitchFamily="49" charset="-122"/>
              </a:rPr>
              <a:t>＋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ea typeface="仿宋" panose="02010609060101010101" pitchFamily="49" charset="-122"/>
              </a:rPr>
              <a:t>＝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 dirty="0" smtClean="0">
                <a:ea typeface="仿宋" panose="02010609060101010101" pitchFamily="49" charset="-122"/>
              </a:rPr>
              <a:t>，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i="1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ea typeface="仿宋" panose="02010609060101010101" pitchFamily="49" charset="-122"/>
              </a:rPr>
              <a:t>＝</a:t>
            </a:r>
            <a:r>
              <a:rPr lang="en-US" altLang="zh-CN" kern="100" dirty="0" smtClean="0"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1683610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文档" r:id="rId1" imgW="11137900" imgH="1852930" progId="Word.Document.12">
                  <p:embed/>
                </p:oleObj>
              </mc:Choice>
              <mc:Fallback>
                <p:oleObj name="文档" r:id="rId1" imgW="11137900" imgH="1852930" progId="Word.Document.12">
                  <p:embed/>
                  <p:pic>
                    <p:nvPicPr>
                      <p:cNvPr id="0" name="图片 4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1683610"/>
                        <a:ext cx="111188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9" y="3773315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13691" y="428814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59711" y="428814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4064</Words>
  <Application>WPS 演示</Application>
  <PresentationFormat>自定义</PresentationFormat>
  <Paragraphs>291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34</vt:i4>
      </vt:variant>
    </vt:vector>
  </HeadingPairs>
  <TitlesOfParts>
    <vt:vector size="73" baseType="lpstr">
      <vt:lpstr>Arial</vt:lpstr>
      <vt:lpstr>宋体</vt:lpstr>
      <vt:lpstr>Wingdings</vt:lpstr>
      <vt:lpstr>Times New Roman</vt:lpstr>
      <vt:lpstr>微软雅黑</vt:lpstr>
      <vt:lpstr>黑体</vt:lpstr>
      <vt:lpstr>Arial</vt:lpstr>
      <vt:lpstr>Times New Roman</vt:lpstr>
      <vt:lpstr>Courier New</vt:lpstr>
      <vt:lpstr>楷体</vt:lpstr>
      <vt:lpstr>仿宋</vt:lpstr>
      <vt:lpstr>Cambria Math</vt:lpstr>
      <vt:lpstr>Calibri</vt:lpstr>
      <vt:lpstr>Arial Unicode MS</vt:lpstr>
      <vt:lpstr>Calibri Light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580</cp:revision>
  <dcterms:created xsi:type="dcterms:W3CDTF">2019-06-19T02:08:00Z</dcterms:created>
  <dcterms:modified xsi:type="dcterms:W3CDTF">2024-03-28T10:19:13Z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